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62" r:id="rId4"/>
    <p:sldId id="265" r:id="rId5"/>
    <p:sldId id="261" r:id="rId6"/>
    <p:sldId id="263" r:id="rId7"/>
    <p:sldId id="259" r:id="rId8"/>
    <p:sldId id="264" r:id="rId9"/>
    <p:sldId id="266" r:id="rId10"/>
    <p:sldId id="267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60"/>
    <p:restoredTop sz="96234"/>
  </p:normalViewPr>
  <p:slideViewPr>
    <p:cSldViewPr snapToGrid="0">
      <p:cViewPr>
        <p:scale>
          <a:sx n="124" d="100"/>
          <a:sy n="124" d="100"/>
        </p:scale>
        <p:origin x="33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AFC39-E4BD-8960-2244-E8FCCE59E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E13997-1D41-02F3-276E-1B90776DFE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B9310-9DAC-B05D-F363-8D6975DF9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40935-571F-4C96-3DD9-2C53EDAEB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EF93C-E632-EA1B-D2CF-D70747A8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00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F8EC-9CDF-FD7D-0858-678A4744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7CF8DE-448D-F48E-82CA-BDFD99041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21606-EDF5-B686-B94C-DFF0DB031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F7F42-AEDA-95C8-AFB0-EF462C90E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E3014-7414-EAEF-5E1C-1CB99E447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51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63E420-80CE-5E3E-6C78-2B8A8FF715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0DC3D8-4D41-A452-E65F-950E113583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A54F2-6DC8-99B7-392E-1A1642C52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59E8B-B4BA-FD42-C98F-D3DA3CE26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2D0F3-0913-71FE-2EA7-9ED988215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60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0927B-DF5F-4C66-C190-11FB0E5B1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7F006-A64A-B8D3-667B-A4890808A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4524B-4B3B-DDCD-A2DC-50915C7B0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2F2EE-CB6C-63DD-45E0-929ABF152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A2CF7-B881-C74A-28C4-141982E56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6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16FE5-A895-2DC4-8560-4E3A4BC52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7322C-9D93-495F-F5A6-F0E681C9C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251E8-29FE-AE9D-ED9C-B09859727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03CFD-9889-31DD-B957-A3CE83A02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1344F-63C8-D500-786F-8D962A4BA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187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033F6-D4D5-DB0B-A1CE-AB32B0C4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8F782-B96C-E245-BD6C-FE05C91D5C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C501E-2E8E-2731-521D-FA2CC5A26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03093-722D-46C9-2CEC-68FC47C2C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270239-F4A3-3CF8-8B7B-4FFC6593F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C118AA-3BEA-5ED7-4BF8-48B914896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67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88D1C-DEEF-E3E4-264C-2B4DFE29B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F4095-04FD-CAAF-9578-00BC1A6E1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1A2450-6AC2-58CE-F544-4AF85078A5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472E74-4325-F71A-CFEF-C27CADE0D0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1CECF0-EA8F-E7CD-432D-8ADD76D12F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D0CEAC-E62B-8621-6FDD-17DD7EFD6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1DB4FB-476A-E92B-A974-C2C226450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E515F7-D68C-E7A3-2496-D3B0C3235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44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43D77-4424-3736-81FA-4295BD640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AA262-F491-8613-54F7-0727F809A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7256C4-AF07-22E8-9A74-9D4574B6F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9841A6-40A5-98D1-19C1-BA1B5FBE3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003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2CEE69-1704-F3CF-649A-6EBB52B5C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9BD28E-98BE-83EB-0475-67EB78001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9B5738-86DF-91CA-89E1-360BCE4A2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982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58018-3916-B0F8-4E37-B5BE6A51C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8708E-B833-5616-EC9E-F72E0057F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3E26D8-6D26-F5E1-57C2-1C48DA3C0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EF8CAF-1B9D-DCC7-439A-247826618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AA33BF-0B5E-CF91-8354-A36CF94BA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9450B4-D018-9FB9-F9D6-5A6CA2784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206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CCC83-EC91-086A-BEB5-02FBBC843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366B37-B37E-5D58-05EF-DCA9AF6AAE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0F4C0-9AEA-1E53-8923-86D84BACAC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116A1-B15B-A188-DF88-652B97F11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872613-2D1E-D413-89DC-62A75B233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CFF83C-A575-E184-2A61-1D9B20AA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755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90C0F-8E0F-6A52-1399-452D4D04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E796EC-79CE-A520-4095-2F06D5B63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B54EF-CCEB-1C4D-6B2F-3076FC972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780AA-5D33-4544-B254-486DA37144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B766E-4A27-E059-38B9-C70F3980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E28B5-4901-131C-9D5C-BF2E87AA1F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4A71F1-D2D6-2744-9AE4-C0FFD0CE7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35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47192D-F43B-8B56-5AB0-80AAADC6E78D}"/>
              </a:ext>
            </a:extLst>
          </p:cNvPr>
          <p:cNvSpPr txBox="1"/>
          <p:nvPr/>
        </p:nvSpPr>
        <p:spPr>
          <a:xfrm>
            <a:off x="1689653" y="1133061"/>
            <a:ext cx="497411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Overview</a:t>
            </a:r>
          </a:p>
          <a:p>
            <a:r>
              <a:rPr lang="en-US" dirty="0"/>
              <a:t>- value ratio </a:t>
            </a:r>
          </a:p>
          <a:p>
            <a:r>
              <a:rPr lang="en-US" dirty="0"/>
              <a:t>- z-score -&gt; rank norm -&gt; rank ratio </a:t>
            </a:r>
          </a:p>
          <a:p>
            <a:r>
              <a:rPr lang="en-US" dirty="0"/>
              <a:t>- z-score -&gt; rank norm -&gt; rank difference</a:t>
            </a:r>
          </a:p>
          <a:p>
            <a:r>
              <a:rPr lang="en-US" dirty="0"/>
              <a:t>- </a:t>
            </a:r>
            <a:r>
              <a:rPr lang="en-US" dirty="0" err="1"/>
              <a:t>ComBat</a:t>
            </a:r>
            <a:r>
              <a:rPr lang="en-US" dirty="0"/>
              <a:t> -&gt; value ratio </a:t>
            </a:r>
          </a:p>
          <a:p>
            <a:r>
              <a:rPr lang="en-US" dirty="0"/>
              <a:t>- </a:t>
            </a:r>
            <a:r>
              <a:rPr lang="en-US" dirty="0" err="1"/>
              <a:t>ComBat</a:t>
            </a:r>
            <a:r>
              <a:rPr lang="en-US" dirty="0"/>
              <a:t> -&gt; z-score -&gt; rank norm -&gt; rank ratio </a:t>
            </a:r>
          </a:p>
          <a:p>
            <a:r>
              <a:rPr lang="en-US" dirty="0"/>
              <a:t>- </a:t>
            </a:r>
            <a:r>
              <a:rPr lang="en-US" dirty="0" err="1"/>
              <a:t>ComBat</a:t>
            </a:r>
            <a:r>
              <a:rPr lang="en-US" dirty="0"/>
              <a:t> -&gt; z-score -&gt; rank norm -&gt; rank difference</a:t>
            </a:r>
          </a:p>
        </p:txBody>
      </p:sp>
    </p:spTree>
    <p:extLst>
      <p:ext uri="{BB962C8B-B14F-4D97-AF65-F5344CB8AC3E}">
        <p14:creationId xmlns:p14="http://schemas.microsoft.com/office/powerpoint/2010/main" val="1480585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5549FF-A66A-F66B-4C8C-C97E2EED01DB}"/>
              </a:ext>
            </a:extLst>
          </p:cNvPr>
          <p:cNvSpPr txBox="1"/>
          <p:nvPr/>
        </p:nvSpPr>
        <p:spPr>
          <a:xfrm>
            <a:off x="2603379" y="6326624"/>
            <a:ext cx="698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Variables: Sex, Age, </a:t>
            </a:r>
            <a:r>
              <a:rPr lang="en-US" b="1" dirty="0" err="1"/>
              <a:t>Drawdate</a:t>
            </a:r>
            <a:r>
              <a:rPr lang="en-US" b="1" dirty="0"/>
              <a:t> diff, Diagnosis, Storage days, Batch effect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8C9ACE-6B73-7586-D32B-658A96418E90}"/>
              </a:ext>
            </a:extLst>
          </p:cNvPr>
          <p:cNvSpPr txBox="1"/>
          <p:nvPr/>
        </p:nvSpPr>
        <p:spPr>
          <a:xfrm>
            <a:off x="285913" y="162580"/>
            <a:ext cx="29845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log(Plasma) Values</a:t>
            </a:r>
          </a:p>
        </p:txBody>
      </p:sp>
      <p:pic>
        <p:nvPicPr>
          <p:cNvPr id="6" name="Picture 5" descr="A group of graphs showing different types of cells&#10;&#10;Description automatically generated with medium confidence">
            <a:extLst>
              <a:ext uri="{FF2B5EF4-FFF2-40B4-BE49-F238E27FC236}">
                <a16:creationId xmlns:a16="http://schemas.microsoft.com/office/drawing/2014/main" id="{8F863443-7279-E0B0-CB0F-7C25E1A6F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17672"/>
            <a:ext cx="9144000" cy="570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329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D9033A-4B4A-BB80-6D07-8DFD9AD811E3}"/>
              </a:ext>
            </a:extLst>
          </p:cNvPr>
          <p:cNvSpPr txBox="1"/>
          <p:nvPr/>
        </p:nvSpPr>
        <p:spPr>
          <a:xfrm>
            <a:off x="2569457" y="5779991"/>
            <a:ext cx="70530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For Combined (Stanford + Knight &lt;120 days) dataset. CSF – Plasma Ratio</a:t>
            </a:r>
          </a:p>
          <a:p>
            <a:pPr algn="ctr"/>
            <a:r>
              <a:rPr lang="en-US" b="1" dirty="0"/>
              <a:t>Variables: Sex, Age, </a:t>
            </a:r>
            <a:r>
              <a:rPr lang="en-US" b="1" dirty="0" err="1"/>
              <a:t>Drawdate</a:t>
            </a:r>
            <a:r>
              <a:rPr lang="en-US" b="1" dirty="0"/>
              <a:t> diff, Storage days, Batch effect</a:t>
            </a:r>
          </a:p>
          <a:p>
            <a:pPr algn="ctr"/>
            <a:r>
              <a:rPr lang="en-US" b="1" dirty="0"/>
              <a:t>AD (Left), CO (Right)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2CEADB-8A0A-97C7-D9E3-A76104E6A618}"/>
              </a:ext>
            </a:extLst>
          </p:cNvPr>
          <p:cNvSpPr txBox="1"/>
          <p:nvPr/>
        </p:nvSpPr>
        <p:spPr>
          <a:xfrm>
            <a:off x="285913" y="346710"/>
            <a:ext cx="1980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Raw Plasma</a:t>
            </a:r>
          </a:p>
        </p:txBody>
      </p:sp>
    </p:spTree>
    <p:extLst>
      <p:ext uri="{BB962C8B-B14F-4D97-AF65-F5344CB8AC3E}">
        <p14:creationId xmlns:p14="http://schemas.microsoft.com/office/powerpoint/2010/main" val="2107194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D9033A-4B4A-BB80-6D07-8DFD9AD811E3}"/>
              </a:ext>
            </a:extLst>
          </p:cNvPr>
          <p:cNvSpPr txBox="1"/>
          <p:nvPr/>
        </p:nvSpPr>
        <p:spPr>
          <a:xfrm>
            <a:off x="2603379" y="6326624"/>
            <a:ext cx="698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Variables: Sex, Age, </a:t>
            </a:r>
            <a:r>
              <a:rPr lang="en-US" b="1" dirty="0" err="1"/>
              <a:t>Drawdate</a:t>
            </a:r>
            <a:r>
              <a:rPr lang="en-US" b="1" dirty="0"/>
              <a:t> diff, Diagnosis, Storage days, Batch effect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2CEADB-8A0A-97C7-D9E3-A76104E6A618}"/>
              </a:ext>
            </a:extLst>
          </p:cNvPr>
          <p:cNvSpPr txBox="1"/>
          <p:nvPr/>
        </p:nvSpPr>
        <p:spPr>
          <a:xfrm>
            <a:off x="285913" y="162580"/>
            <a:ext cx="3879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Raw CSF / Plasma Values</a:t>
            </a:r>
          </a:p>
        </p:txBody>
      </p:sp>
      <p:pic>
        <p:nvPicPr>
          <p:cNvPr id="12" name="Picture 11" descr="A group of images of a graph&#10;&#10;Description automatically generated with medium confidence">
            <a:extLst>
              <a:ext uri="{FF2B5EF4-FFF2-40B4-BE49-F238E27FC236}">
                <a16:creationId xmlns:a16="http://schemas.microsoft.com/office/drawing/2014/main" id="{AE7C7607-CC5B-5378-8F8B-C7B102DBC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17672"/>
            <a:ext cx="9144000" cy="570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671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D9033A-4B4A-BB80-6D07-8DFD9AD811E3}"/>
              </a:ext>
            </a:extLst>
          </p:cNvPr>
          <p:cNvSpPr txBox="1"/>
          <p:nvPr/>
        </p:nvSpPr>
        <p:spPr>
          <a:xfrm>
            <a:off x="2603379" y="6326624"/>
            <a:ext cx="698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Variables: Sex, Age, </a:t>
            </a:r>
            <a:r>
              <a:rPr lang="en-US" b="1" dirty="0" err="1"/>
              <a:t>Drawdate</a:t>
            </a:r>
            <a:r>
              <a:rPr lang="en-US" b="1" dirty="0"/>
              <a:t> diff, Diagnosis, Storage days, Batch effect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2CEADB-8A0A-97C7-D9E3-A76104E6A618}"/>
              </a:ext>
            </a:extLst>
          </p:cNvPr>
          <p:cNvSpPr txBox="1"/>
          <p:nvPr/>
        </p:nvSpPr>
        <p:spPr>
          <a:xfrm>
            <a:off x="285913" y="162580"/>
            <a:ext cx="38277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log(CSF / Plasma) Values</a:t>
            </a:r>
          </a:p>
        </p:txBody>
      </p:sp>
      <p:pic>
        <p:nvPicPr>
          <p:cNvPr id="2" name="Picture 1" descr="A group of graphs showing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E1A70EAB-E14E-0626-E155-08DC5AE1B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17672"/>
            <a:ext cx="9144000" cy="570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052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D9033A-4B4A-BB80-6D07-8DFD9AD811E3}"/>
              </a:ext>
            </a:extLst>
          </p:cNvPr>
          <p:cNvSpPr txBox="1"/>
          <p:nvPr/>
        </p:nvSpPr>
        <p:spPr>
          <a:xfrm>
            <a:off x="2603379" y="6326624"/>
            <a:ext cx="698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Variables: Sex, Age, </a:t>
            </a:r>
            <a:r>
              <a:rPr lang="en-US" b="1" dirty="0" err="1"/>
              <a:t>Drawdate</a:t>
            </a:r>
            <a:r>
              <a:rPr lang="en-US" b="1" dirty="0"/>
              <a:t> diff, Diagnosis, Storage days, Batch effect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2CEADB-8A0A-97C7-D9E3-A76104E6A618}"/>
              </a:ext>
            </a:extLst>
          </p:cNvPr>
          <p:cNvSpPr txBox="1"/>
          <p:nvPr/>
        </p:nvSpPr>
        <p:spPr>
          <a:xfrm>
            <a:off x="285913" y="162580"/>
            <a:ext cx="38277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log(CSF / Plasma) Values</a:t>
            </a:r>
          </a:p>
        </p:txBody>
      </p:sp>
      <p:pic>
        <p:nvPicPr>
          <p:cNvPr id="2" name="Picture 1" descr="A group of graphs showing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E1A70EAB-E14E-0626-E155-08DC5AE1B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17672"/>
            <a:ext cx="9144000" cy="570895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F4C6953-2B8D-7165-C0A7-E96EACB4000A}"/>
              </a:ext>
            </a:extLst>
          </p:cNvPr>
          <p:cNvSpPr/>
          <p:nvPr/>
        </p:nvSpPr>
        <p:spPr>
          <a:xfrm>
            <a:off x="2505182" y="2637890"/>
            <a:ext cx="7181636" cy="15822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" pitchFamily="2" charset="0"/>
              </a:rPr>
              <a:t>Note that log(CSF / Plasma) is different from log(CSF) / log(Plasma),</a:t>
            </a:r>
          </a:p>
          <a:p>
            <a:pPr algn="ctr"/>
            <a:r>
              <a:rPr lang="en-US" dirty="0">
                <a:latin typeface="Helvetica" pitchFamily="2" charset="0"/>
              </a:rPr>
              <a:t>and in this case, the logarithm was applied to just make the </a:t>
            </a:r>
            <a:br>
              <a:rPr lang="en-US" dirty="0">
                <a:latin typeface="Helvetica" pitchFamily="2" charset="0"/>
              </a:rPr>
            </a:br>
            <a:r>
              <a:rPr lang="en-US" dirty="0">
                <a:latin typeface="Helvetica" pitchFamily="2" charset="0"/>
              </a:rPr>
              <a:t>fold changes more pronounced</a:t>
            </a:r>
          </a:p>
        </p:txBody>
      </p:sp>
    </p:spTree>
    <p:extLst>
      <p:ext uri="{BB962C8B-B14F-4D97-AF65-F5344CB8AC3E}">
        <p14:creationId xmlns:p14="http://schemas.microsoft.com/office/powerpoint/2010/main" val="904168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D9033A-4B4A-BB80-6D07-8DFD9AD811E3}"/>
              </a:ext>
            </a:extLst>
          </p:cNvPr>
          <p:cNvSpPr txBox="1"/>
          <p:nvPr/>
        </p:nvSpPr>
        <p:spPr>
          <a:xfrm>
            <a:off x="3114735" y="6326624"/>
            <a:ext cx="596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Variables: Sex, Age, </a:t>
            </a:r>
            <a:r>
              <a:rPr lang="en-US" b="1" dirty="0" err="1"/>
              <a:t>Drawdate</a:t>
            </a:r>
            <a:r>
              <a:rPr lang="en-US" b="1" dirty="0"/>
              <a:t> diff, Storage days, Batch effect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2CEADB-8A0A-97C7-D9E3-A76104E6A618}"/>
              </a:ext>
            </a:extLst>
          </p:cNvPr>
          <p:cNvSpPr txBox="1"/>
          <p:nvPr/>
        </p:nvSpPr>
        <p:spPr>
          <a:xfrm>
            <a:off x="285913" y="162580"/>
            <a:ext cx="7383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Raw CSF / Plasma Values: Stratified by Diagnosis</a:t>
            </a:r>
          </a:p>
        </p:txBody>
      </p:sp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92784F29-225F-2E2F-CFCD-DDF58805F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13" y="859519"/>
            <a:ext cx="5364874" cy="50205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C2713D6-E99D-7BF7-C17D-54C630BAAD92}"/>
              </a:ext>
            </a:extLst>
          </p:cNvPr>
          <p:cNvSpPr txBox="1"/>
          <p:nvPr/>
        </p:nvSpPr>
        <p:spPr>
          <a:xfrm>
            <a:off x="2554934" y="5880080"/>
            <a:ext cx="1119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AD Group</a:t>
            </a:r>
          </a:p>
        </p:txBody>
      </p:sp>
      <p:pic>
        <p:nvPicPr>
          <p:cNvPr id="13" name="Picture 12" descr="A screenshot of a graph&#10;&#10;Description automatically generated">
            <a:extLst>
              <a:ext uri="{FF2B5EF4-FFF2-40B4-BE49-F238E27FC236}">
                <a16:creationId xmlns:a16="http://schemas.microsoft.com/office/drawing/2014/main" id="{F8F07569-382B-98C0-F09A-7D2EF31B7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919" y="867001"/>
            <a:ext cx="5364874" cy="50130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5834D30-9DA5-05DC-A402-937DA3431C4F}"/>
              </a:ext>
            </a:extLst>
          </p:cNvPr>
          <p:cNvSpPr txBox="1"/>
          <p:nvPr/>
        </p:nvSpPr>
        <p:spPr>
          <a:xfrm>
            <a:off x="8522305" y="5918686"/>
            <a:ext cx="1109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CO Group</a:t>
            </a:r>
          </a:p>
        </p:txBody>
      </p:sp>
    </p:spTree>
    <p:extLst>
      <p:ext uri="{BB962C8B-B14F-4D97-AF65-F5344CB8AC3E}">
        <p14:creationId xmlns:p14="http://schemas.microsoft.com/office/powerpoint/2010/main" val="3320579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D9033A-4B4A-BB80-6D07-8DFD9AD811E3}"/>
              </a:ext>
            </a:extLst>
          </p:cNvPr>
          <p:cNvSpPr txBox="1"/>
          <p:nvPr/>
        </p:nvSpPr>
        <p:spPr>
          <a:xfrm>
            <a:off x="3114735" y="6326624"/>
            <a:ext cx="596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Variables: Sex, Age, </a:t>
            </a:r>
            <a:r>
              <a:rPr lang="en-US" b="1" dirty="0" err="1"/>
              <a:t>Drawdate</a:t>
            </a:r>
            <a:r>
              <a:rPr lang="en-US" b="1" dirty="0"/>
              <a:t> diff, Storage days, Batch effect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2CEADB-8A0A-97C7-D9E3-A76104E6A618}"/>
              </a:ext>
            </a:extLst>
          </p:cNvPr>
          <p:cNvSpPr txBox="1"/>
          <p:nvPr/>
        </p:nvSpPr>
        <p:spPr>
          <a:xfrm>
            <a:off x="285913" y="162580"/>
            <a:ext cx="73315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log(CSF / Plasma) Values: Stratified by Diagnosis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2713D6-E99D-7BF7-C17D-54C630BAAD92}"/>
              </a:ext>
            </a:extLst>
          </p:cNvPr>
          <p:cNvSpPr txBox="1"/>
          <p:nvPr/>
        </p:nvSpPr>
        <p:spPr>
          <a:xfrm>
            <a:off x="2554934" y="5880080"/>
            <a:ext cx="1119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AD Group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834D30-9DA5-05DC-A402-937DA3431C4F}"/>
              </a:ext>
            </a:extLst>
          </p:cNvPr>
          <p:cNvSpPr txBox="1"/>
          <p:nvPr/>
        </p:nvSpPr>
        <p:spPr>
          <a:xfrm>
            <a:off x="8522305" y="5918686"/>
            <a:ext cx="1109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CO Group</a:t>
            </a:r>
          </a:p>
        </p:txBody>
      </p:sp>
      <p:pic>
        <p:nvPicPr>
          <p:cNvPr id="3" name="Picture 2" descr="A comparison of a graph&#10;&#10;Description automatically generated with medium confidence">
            <a:extLst>
              <a:ext uri="{FF2B5EF4-FFF2-40B4-BE49-F238E27FC236}">
                <a16:creationId xmlns:a16="http://schemas.microsoft.com/office/drawing/2014/main" id="{C9BC083A-638B-0BFA-6462-AC0C06790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64" y="863512"/>
            <a:ext cx="5372341" cy="5020056"/>
          </a:xfrm>
          <a:prstGeom prst="rect">
            <a:avLst/>
          </a:prstGeom>
        </p:spPr>
      </p:pic>
      <p:pic>
        <p:nvPicPr>
          <p:cNvPr id="7" name="Picture 6" descr="A comparison of a graph&#10;&#10;Description automatically generated with medium confidence">
            <a:extLst>
              <a:ext uri="{FF2B5EF4-FFF2-40B4-BE49-F238E27FC236}">
                <a16:creationId xmlns:a16="http://schemas.microsoft.com/office/drawing/2014/main" id="{01357EFC-76C7-B309-C912-13EDB3422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60024"/>
            <a:ext cx="5372341" cy="502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384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FBE7518F-993A-AAB0-3ECF-0DF04FF3E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17672"/>
            <a:ext cx="9144000" cy="57089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5549FF-A66A-F66B-4C8C-C97E2EED01DB}"/>
              </a:ext>
            </a:extLst>
          </p:cNvPr>
          <p:cNvSpPr txBox="1"/>
          <p:nvPr/>
        </p:nvSpPr>
        <p:spPr>
          <a:xfrm>
            <a:off x="2603379" y="6326624"/>
            <a:ext cx="698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Variables: Sex, Age, </a:t>
            </a:r>
            <a:r>
              <a:rPr lang="en-US" b="1" dirty="0" err="1"/>
              <a:t>Drawdate</a:t>
            </a:r>
            <a:r>
              <a:rPr lang="en-US" b="1" dirty="0"/>
              <a:t> diff, Diagnosis, Storage days, Batch effect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8C9ACE-6B73-7586-D32B-658A96418E90}"/>
              </a:ext>
            </a:extLst>
          </p:cNvPr>
          <p:cNvSpPr txBox="1"/>
          <p:nvPr/>
        </p:nvSpPr>
        <p:spPr>
          <a:xfrm>
            <a:off x="285913" y="162580"/>
            <a:ext cx="24927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Raw CSF Values</a:t>
            </a:r>
          </a:p>
        </p:txBody>
      </p:sp>
    </p:spTree>
    <p:extLst>
      <p:ext uri="{BB962C8B-B14F-4D97-AF65-F5344CB8AC3E}">
        <p14:creationId xmlns:p14="http://schemas.microsoft.com/office/powerpoint/2010/main" val="133277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5549FF-A66A-F66B-4C8C-C97E2EED01DB}"/>
              </a:ext>
            </a:extLst>
          </p:cNvPr>
          <p:cNvSpPr txBox="1"/>
          <p:nvPr/>
        </p:nvSpPr>
        <p:spPr>
          <a:xfrm>
            <a:off x="2603379" y="6326624"/>
            <a:ext cx="698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Variables: Sex, Age, </a:t>
            </a:r>
            <a:r>
              <a:rPr lang="en-US" b="1" dirty="0" err="1"/>
              <a:t>Drawdate</a:t>
            </a:r>
            <a:r>
              <a:rPr lang="en-US" b="1" dirty="0"/>
              <a:t> diff, Diagnosis, Storage days, Batch effect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8C9ACE-6B73-7586-D32B-658A96418E90}"/>
              </a:ext>
            </a:extLst>
          </p:cNvPr>
          <p:cNvSpPr txBox="1"/>
          <p:nvPr/>
        </p:nvSpPr>
        <p:spPr>
          <a:xfrm>
            <a:off x="285913" y="162580"/>
            <a:ext cx="31676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Raw log(CSF) Values</a:t>
            </a:r>
          </a:p>
        </p:txBody>
      </p:sp>
      <p:pic>
        <p:nvPicPr>
          <p:cNvPr id="6" name="Picture 5" descr="A group of red and blue dots&#10;&#10;Description automatically generated">
            <a:extLst>
              <a:ext uri="{FF2B5EF4-FFF2-40B4-BE49-F238E27FC236}">
                <a16:creationId xmlns:a16="http://schemas.microsoft.com/office/drawing/2014/main" id="{86E088D0-1FF7-8471-DA3C-934D0B7DD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17672"/>
            <a:ext cx="9144000" cy="570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039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5549FF-A66A-F66B-4C8C-C97E2EED01DB}"/>
              </a:ext>
            </a:extLst>
          </p:cNvPr>
          <p:cNvSpPr txBox="1"/>
          <p:nvPr/>
        </p:nvSpPr>
        <p:spPr>
          <a:xfrm>
            <a:off x="2603379" y="6326624"/>
            <a:ext cx="698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Variables: Sex, Age, </a:t>
            </a:r>
            <a:r>
              <a:rPr lang="en-US" b="1" dirty="0" err="1"/>
              <a:t>Drawdate</a:t>
            </a:r>
            <a:r>
              <a:rPr lang="en-US" b="1" dirty="0"/>
              <a:t> diff, Diagnosis, Storage days, Batch effect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8C9ACE-6B73-7586-D32B-658A96418E90}"/>
              </a:ext>
            </a:extLst>
          </p:cNvPr>
          <p:cNvSpPr txBox="1"/>
          <p:nvPr/>
        </p:nvSpPr>
        <p:spPr>
          <a:xfrm>
            <a:off x="285913" y="162580"/>
            <a:ext cx="30362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Raw Plasma Values</a:t>
            </a:r>
          </a:p>
        </p:txBody>
      </p:sp>
      <p:pic>
        <p:nvPicPr>
          <p:cNvPr id="6" name="Picture 5" descr="A group of graphs showing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BE471A47-09DC-8C7F-F0BC-5C9564FB4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17672"/>
            <a:ext cx="9144000" cy="570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395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2998</TotalTime>
  <Words>327</Words>
  <Application>Microsoft Macintosh PowerPoint</Application>
  <PresentationFormat>Widescreen</PresentationFormat>
  <Paragraphs>35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Seonghyun Yoon</dc:creator>
  <cp:lastModifiedBy>Seonghyun Yoon</cp:lastModifiedBy>
  <cp:revision>24</cp:revision>
  <dcterms:created xsi:type="dcterms:W3CDTF">2023-11-15T07:20:05Z</dcterms:created>
  <dcterms:modified xsi:type="dcterms:W3CDTF">2023-11-17T09:18:50Z</dcterms:modified>
</cp:coreProperties>
</file>

<file path=docProps/thumbnail.jpeg>
</file>